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74" r:id="rId18"/>
    <p:sldId id="276" r:id="rId19"/>
    <p:sldId id="275" r:id="rId20"/>
    <p:sldId id="259" r:id="rId2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4AF2-2CAD-4825-89EA-3935089A85AC}" type="datetimeFigureOut">
              <a:rPr lang="es-MX" smtClean="0"/>
              <a:t>09/02/2017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C8B6-7224-4518-8EC4-ADBA453B17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4870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4AF2-2CAD-4825-89EA-3935089A85AC}" type="datetimeFigureOut">
              <a:rPr lang="es-MX" smtClean="0"/>
              <a:t>09/02/2017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C8B6-7224-4518-8EC4-ADBA453B17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627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4AF2-2CAD-4825-89EA-3935089A85AC}" type="datetimeFigureOut">
              <a:rPr lang="es-MX" smtClean="0"/>
              <a:t>09/02/2017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C8B6-7224-4518-8EC4-ADBA453B17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7963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4AF2-2CAD-4825-89EA-3935089A85AC}" type="datetimeFigureOut">
              <a:rPr lang="es-MX" smtClean="0"/>
              <a:t>09/02/2017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C8B6-7224-4518-8EC4-ADBA453B17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8571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4AF2-2CAD-4825-89EA-3935089A85AC}" type="datetimeFigureOut">
              <a:rPr lang="es-MX" smtClean="0"/>
              <a:t>09/02/2017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C8B6-7224-4518-8EC4-ADBA453B17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1514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4AF2-2CAD-4825-89EA-3935089A85AC}" type="datetimeFigureOut">
              <a:rPr lang="es-MX" smtClean="0"/>
              <a:t>09/02/2017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C8B6-7224-4518-8EC4-ADBA453B17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4044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4AF2-2CAD-4825-89EA-3935089A85AC}" type="datetimeFigureOut">
              <a:rPr lang="es-MX" smtClean="0"/>
              <a:t>09/02/2017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C8B6-7224-4518-8EC4-ADBA453B17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796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4AF2-2CAD-4825-89EA-3935089A85AC}" type="datetimeFigureOut">
              <a:rPr lang="es-MX" smtClean="0"/>
              <a:t>09/02/2017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C8B6-7224-4518-8EC4-ADBA453B17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6213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4AF2-2CAD-4825-89EA-3935089A85AC}" type="datetimeFigureOut">
              <a:rPr lang="es-MX" smtClean="0"/>
              <a:t>09/02/2017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C8B6-7224-4518-8EC4-ADBA453B17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5031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4AF2-2CAD-4825-89EA-3935089A85AC}" type="datetimeFigureOut">
              <a:rPr lang="es-MX" smtClean="0"/>
              <a:t>09/02/2017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860C8B6-7224-4518-8EC4-ADBA453B17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693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4AF2-2CAD-4825-89EA-3935089A85AC}" type="datetimeFigureOut">
              <a:rPr lang="es-MX" smtClean="0"/>
              <a:t>09/02/2017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C8B6-7224-4518-8EC4-ADBA453B17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79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4AF2-2CAD-4825-89EA-3935089A85AC}" type="datetimeFigureOut">
              <a:rPr lang="es-MX" smtClean="0"/>
              <a:t>09/02/2017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C8B6-7224-4518-8EC4-ADBA453B17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191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4AF2-2CAD-4825-89EA-3935089A85AC}" type="datetimeFigureOut">
              <a:rPr lang="es-MX" smtClean="0"/>
              <a:t>09/02/2017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C8B6-7224-4518-8EC4-ADBA453B17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940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4AF2-2CAD-4825-89EA-3935089A85AC}" type="datetimeFigureOut">
              <a:rPr lang="es-MX" smtClean="0"/>
              <a:t>09/02/2017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C8B6-7224-4518-8EC4-ADBA453B17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2118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4AF2-2CAD-4825-89EA-3935089A85AC}" type="datetimeFigureOut">
              <a:rPr lang="es-MX" smtClean="0"/>
              <a:t>09/02/2017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C8B6-7224-4518-8EC4-ADBA453B17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521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4AF2-2CAD-4825-89EA-3935089A85AC}" type="datetimeFigureOut">
              <a:rPr lang="es-MX" smtClean="0"/>
              <a:t>09/02/2017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C8B6-7224-4518-8EC4-ADBA453B17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0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4AF2-2CAD-4825-89EA-3935089A85AC}" type="datetimeFigureOut">
              <a:rPr lang="es-MX" smtClean="0"/>
              <a:t>09/02/2017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C8B6-7224-4518-8EC4-ADBA453B17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068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014AF2-2CAD-4825-89EA-3935089A85AC}" type="datetimeFigureOut">
              <a:rPr lang="es-MX" smtClean="0"/>
              <a:t>09/02/2017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60C8B6-7224-4518-8EC4-ADBA453B17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192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1820662"/>
            <a:ext cx="12192000" cy="2862322"/>
          </a:xfrm>
          <a:prstGeom prst="rect">
            <a:avLst/>
          </a:prstGeom>
          <a:solidFill>
            <a:srgbClr val="FFFFFF">
              <a:alpha val="41176"/>
            </a:srgb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stelani" panose="02000500000000000000" pitchFamily="2" charset="0"/>
              </a:rPr>
              <a:t>La Pastoral de la Salud </a:t>
            </a:r>
          </a:p>
          <a:p>
            <a:pPr algn="ctr"/>
            <a:r>
              <a:rPr lang="es-ES" sz="6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stelani" panose="02000500000000000000" pitchFamily="2" charset="0"/>
              </a:rPr>
              <a:t>y la Unión de Enfermos </a:t>
            </a:r>
          </a:p>
          <a:p>
            <a:pPr algn="ctr"/>
            <a:r>
              <a:rPr lang="es-ES" sz="6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stelani" panose="02000500000000000000" pitchFamily="2" charset="0"/>
              </a:rPr>
              <a:t>Misioneros (UEM)</a:t>
            </a:r>
            <a:endParaRPr lang="es-ES" sz="60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stelani" panose="02000500000000000000" pitchFamily="2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" y="3483728"/>
            <a:ext cx="2015430" cy="2836531"/>
          </a:xfrm>
          <a:prstGeom prst="rect">
            <a:avLst/>
          </a:prstGeom>
        </p:spPr>
      </p:pic>
      <p:pic>
        <p:nvPicPr>
          <p:cNvPr id="1026" name="Picture 2" descr="Resultado de imagen para pastoral de la salud 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036" y="84784"/>
            <a:ext cx="2098229" cy="174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496" y="84784"/>
            <a:ext cx="1315992" cy="171012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578576" y="4743125"/>
            <a:ext cx="632688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i="1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“El dolor y el sufrimiento para la misi</a:t>
            </a:r>
            <a:r>
              <a:rPr lang="es-ES" sz="4400" b="1" i="1" spc="50" dirty="0" smtClean="0">
                <a:ln w="9525" cmpd="sng">
                  <a:solidFill>
                    <a:schemeClr val="bg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ón son fermento”</a:t>
            </a:r>
            <a:endParaRPr lang="es-ES" sz="4400" b="1" i="1" cap="none" spc="50" dirty="0">
              <a:ln w="9525" cmpd="sng">
                <a:solidFill>
                  <a:schemeClr val="bg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55" y="3606750"/>
            <a:ext cx="3260033" cy="326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8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89041" y="25355"/>
            <a:ext cx="98198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UNIÓN DE ENFERMOS MISIONEROS</a:t>
            </a:r>
            <a:endParaRPr lang="es-E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596981" y="1903841"/>
            <a:ext cx="102754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000" b="1" dirty="0" smtClean="0">
                <a:latin typeface="Corbel" panose="020B0503020204020204" pitchFamily="34" charset="0"/>
              </a:rPr>
              <a:t>Orígenes</a:t>
            </a:r>
            <a:endParaRPr lang="es-MX" sz="4000" dirty="0" smtClean="0">
              <a:latin typeface="Corbel" panose="020B0503020204020204" pitchFamily="34" charset="0"/>
            </a:endParaRPr>
          </a:p>
          <a:p>
            <a:pPr algn="just"/>
            <a:r>
              <a:rPr lang="es-MX" sz="4000" dirty="0" smtClean="0">
                <a:latin typeface="Corbel" panose="020B0503020204020204" pitchFamily="34" charset="0"/>
              </a:rPr>
              <a:t>En 1987, tras la muerte de una santa muy querida, Santa Teresita del Niño Jesús, que vivió orando y ofreciendo sus sufrimientos por las misiones, se sientan las bases para un movimiento de gran difusión. Esta santa es declarada patrona de las misiones en 1925.</a:t>
            </a:r>
            <a:endParaRPr lang="es-MX" sz="4000" dirty="0" smtClean="0">
              <a:latin typeface="Corbel" panose="020B0503020204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7" y="3949895"/>
            <a:ext cx="1230779" cy="173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89041" y="25355"/>
            <a:ext cx="98198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UNIÓN DE ENFERMOS MISIONEROS</a:t>
            </a:r>
            <a:endParaRPr lang="es-E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596981" y="1903841"/>
            <a:ext cx="102754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000" b="1" dirty="0" smtClean="0">
                <a:latin typeface="Corbel" panose="020B0503020204020204" pitchFamily="34" charset="0"/>
              </a:rPr>
              <a:t>Orígenes</a:t>
            </a:r>
            <a:endParaRPr lang="es-MX" sz="4000" dirty="0" smtClean="0">
              <a:latin typeface="Corbel" panose="020B0503020204020204" pitchFamily="34" charset="0"/>
            </a:endParaRPr>
          </a:p>
          <a:p>
            <a:pPr algn="just"/>
            <a:r>
              <a:rPr lang="es-MX" sz="4000" dirty="0" smtClean="0">
                <a:latin typeface="Corbel" panose="020B0503020204020204" pitchFamily="34" charset="0"/>
              </a:rPr>
              <a:t>La idea de formar un movimiento de enfermos a favor de las misiones surgió ese mismo año de 1925 en Italia, paralelamente a la Jornada Litúrgica de los Enfermos, que nació en Holanda, por el párroco de </a:t>
            </a:r>
            <a:r>
              <a:rPr lang="es-MX" sz="4000" dirty="0" err="1" smtClean="0">
                <a:latin typeface="Corbel" panose="020B0503020204020204" pitchFamily="34" charset="0"/>
              </a:rPr>
              <a:t>Bloemendaal</a:t>
            </a:r>
            <a:r>
              <a:rPr lang="es-MX" sz="4000" dirty="0" smtClean="0">
                <a:latin typeface="Corbel" panose="020B0503020204020204" pitchFamily="34" charset="0"/>
              </a:rPr>
              <a:t>, a favor de las misiones.</a:t>
            </a:r>
            <a:endParaRPr lang="es-MX" sz="4000" dirty="0" smtClean="0">
              <a:latin typeface="Corbel" panose="020B0503020204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7" y="3949895"/>
            <a:ext cx="1230779" cy="173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5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89041" y="25355"/>
            <a:ext cx="98198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UNIÓN DE ENFERMOS MISIONEROS</a:t>
            </a:r>
            <a:endParaRPr lang="es-E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622739" y="1543229"/>
            <a:ext cx="102754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400" b="1" dirty="0" smtClean="0">
                <a:latin typeface="Corbel" panose="020B0503020204020204" pitchFamily="34" charset="0"/>
              </a:rPr>
              <a:t>Orígenes</a:t>
            </a:r>
            <a:endParaRPr lang="es-MX" sz="4400" dirty="0" smtClean="0">
              <a:latin typeface="Corbel" panose="020B0503020204020204" pitchFamily="34" charset="0"/>
            </a:endParaRPr>
          </a:p>
          <a:p>
            <a:pPr algn="just"/>
            <a:r>
              <a:rPr lang="es-MX" sz="4400" dirty="0" smtClean="0">
                <a:latin typeface="Corbel" panose="020B0503020204020204" pitchFamily="34" charset="0"/>
              </a:rPr>
              <a:t>En ese mismo año, en Roma, se celebró un Congreso Misional en el que una de las conclusiones fue: ¿Y por qué no se pide ayuda a los enfermos?” Es así como surge en Italia el “Apostolado Misionero de los Enfermos”.</a:t>
            </a:r>
            <a:endParaRPr lang="es-MX" sz="4400" dirty="0" smtClean="0">
              <a:latin typeface="Corbel" panose="020B0503020204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7" y="3949895"/>
            <a:ext cx="1230779" cy="173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0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89041" y="25355"/>
            <a:ext cx="98198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UNIÓN DE ENFERMOS MISIONEROS</a:t>
            </a:r>
            <a:endParaRPr lang="es-E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622739" y="1800809"/>
            <a:ext cx="102754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000" b="1" dirty="0" smtClean="0">
                <a:latin typeface="Corbel" panose="020B0503020204020204" pitchFamily="34" charset="0"/>
              </a:rPr>
              <a:t>Orígenes</a:t>
            </a:r>
            <a:endParaRPr lang="es-MX" sz="4000" dirty="0" smtClean="0">
              <a:latin typeface="Corbel" panose="020B0503020204020204" pitchFamily="34" charset="0"/>
            </a:endParaRPr>
          </a:p>
          <a:p>
            <a:pPr algn="just"/>
            <a:r>
              <a:rPr lang="es-MX" sz="4000" dirty="0" smtClean="0">
                <a:latin typeface="Corbel" panose="020B0503020204020204" pitchFamily="34" charset="0"/>
              </a:rPr>
              <a:t>En 1928 nace la Unión de Enfermos Misioneros en París. Su iniciadora, Margarita </a:t>
            </a:r>
            <a:r>
              <a:rPr lang="es-MX" sz="4000" dirty="0" err="1" smtClean="0">
                <a:latin typeface="Corbel" panose="020B0503020204020204" pitchFamily="34" charset="0"/>
              </a:rPr>
              <a:t>Godet</a:t>
            </a:r>
            <a:r>
              <a:rPr lang="es-MX" sz="4000" dirty="0" smtClean="0">
                <a:latin typeface="Corbel" panose="020B0503020204020204" pitchFamily="34" charset="0"/>
              </a:rPr>
              <a:t>, inmovilizada por la enfermedad, se ofrece a ser enferma misionera y se lo comunica a Mons. de </a:t>
            </a:r>
            <a:r>
              <a:rPr lang="es-MX" sz="4000" dirty="0" err="1" smtClean="0">
                <a:latin typeface="Corbel" panose="020B0503020204020204" pitchFamily="34" charset="0"/>
              </a:rPr>
              <a:t>Guébriant</a:t>
            </a:r>
            <a:r>
              <a:rPr lang="es-MX" sz="4000" dirty="0" smtClean="0">
                <a:latin typeface="Corbel" panose="020B0503020204020204" pitchFamily="34" charset="0"/>
              </a:rPr>
              <a:t>, quien rectifica los Estatutos de esta obra.</a:t>
            </a:r>
            <a:endParaRPr lang="es-MX" sz="4000" dirty="0" smtClean="0">
              <a:latin typeface="Corbel" panose="020B0503020204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7" y="3949895"/>
            <a:ext cx="1230779" cy="173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7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89041" y="25355"/>
            <a:ext cx="98198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UNIÓN DE ENFERMOS MISIONEROS</a:t>
            </a:r>
            <a:endParaRPr lang="es-E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7" y="3949895"/>
            <a:ext cx="1230779" cy="173220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4" t="2942" r="13841" b="27498"/>
          <a:stretch/>
        </p:blipFill>
        <p:spPr bwMode="auto">
          <a:xfrm>
            <a:off x="7989562" y="1974183"/>
            <a:ext cx="3807484" cy="421361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957593" y="1929596"/>
            <a:ext cx="58083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i="1" dirty="0" smtClean="0">
                <a:latin typeface="Corbel" panose="020B0503020204020204" pitchFamily="34" charset="0"/>
              </a:rPr>
              <a:t>¡Un Apóstol del dolor!</a:t>
            </a:r>
          </a:p>
          <a:p>
            <a:pPr algn="just"/>
            <a:r>
              <a:rPr lang="es-MX" sz="4000" dirty="0" smtClean="0">
                <a:latin typeface="Corbel" panose="020B0503020204020204" pitchFamily="34" charset="0"/>
              </a:rPr>
              <a:t>Margarita </a:t>
            </a:r>
            <a:r>
              <a:rPr lang="es-MX" sz="4000" dirty="0" err="1" smtClean="0">
                <a:latin typeface="Corbel" panose="020B0503020204020204" pitchFamily="34" charset="0"/>
              </a:rPr>
              <a:t>Godet</a:t>
            </a:r>
            <a:r>
              <a:rPr lang="es-MX" sz="4000" dirty="0" smtClean="0">
                <a:latin typeface="Corbel" panose="020B0503020204020204" pitchFamily="34" charset="0"/>
              </a:rPr>
              <a:t> estuvo crucificada por la parálisis general durante 23 años. </a:t>
            </a:r>
            <a:r>
              <a:rPr lang="es-MX" sz="4000" dirty="0" smtClean="0">
                <a:latin typeface="Corbel" panose="020B0503020204020204" pitchFamily="34" charset="0"/>
              </a:rPr>
              <a:t>Muere tuberculosa a los 33 años, el 2 de noviembre de 1932.</a:t>
            </a:r>
            <a:endParaRPr lang="es-MX" sz="4000" dirty="0" smtClean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28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89041" y="25355"/>
            <a:ext cx="98198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UNIÓN DE ENFERMOS MISIONEROS</a:t>
            </a:r>
            <a:endParaRPr lang="es-E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790166" y="1672017"/>
            <a:ext cx="102754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000" b="1" dirty="0" smtClean="0">
                <a:latin typeface="Corbel" panose="020B0503020204020204" pitchFamily="34" charset="0"/>
              </a:rPr>
              <a:t>Objetivo y Finalidades</a:t>
            </a:r>
            <a:endParaRPr lang="es-MX" sz="4000" dirty="0" smtClean="0">
              <a:latin typeface="Corbel" panose="020B0503020204020204" pitchFamily="34" charset="0"/>
            </a:endParaRPr>
          </a:p>
          <a:p>
            <a:pPr algn="just"/>
            <a:r>
              <a:rPr lang="es-MX" sz="4000" dirty="0" smtClean="0">
                <a:latin typeface="Corbel" panose="020B0503020204020204" pitchFamily="34" charset="0"/>
              </a:rPr>
              <a:t>Esta obra, desde sus inicios, tiene como objetivo principal encauzar las oraciones y los sufrimientos de los enfermos, que reservan hacia tres finalidades:</a:t>
            </a:r>
          </a:p>
          <a:p>
            <a:pPr algn="just"/>
            <a:r>
              <a:rPr lang="es-MX" sz="4000" dirty="0" smtClean="0">
                <a:latin typeface="Corbel" panose="020B0503020204020204" pitchFamily="34" charset="0"/>
              </a:rPr>
              <a:t>    a) La santificación de los misioneros.</a:t>
            </a:r>
          </a:p>
          <a:p>
            <a:pPr algn="just"/>
            <a:r>
              <a:rPr lang="es-MX" sz="4000" dirty="0" smtClean="0">
                <a:latin typeface="Corbel" panose="020B0503020204020204" pitchFamily="34" charset="0"/>
              </a:rPr>
              <a:t>    b) El aumento de misioneros.</a:t>
            </a:r>
          </a:p>
          <a:p>
            <a:pPr algn="just"/>
            <a:r>
              <a:rPr lang="es-MX" sz="4000" dirty="0" smtClean="0">
                <a:latin typeface="Corbel" panose="020B0503020204020204" pitchFamily="34" charset="0"/>
              </a:rPr>
              <a:t>    c) La conversión de los que no conocen a Dios.</a:t>
            </a:r>
            <a:endParaRPr lang="es-MX" sz="4000" dirty="0" smtClean="0">
              <a:latin typeface="Corbel" panose="020B0503020204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7" y="3949895"/>
            <a:ext cx="1230779" cy="173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1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89041" y="25355"/>
            <a:ext cx="98198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UNIÓN DE ENFERMOS MISIONEROS</a:t>
            </a:r>
            <a:endParaRPr lang="es-E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725771" y="1865202"/>
            <a:ext cx="102754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000" dirty="0" smtClean="0">
                <a:latin typeface="Corbel" panose="020B0503020204020204" pitchFamily="34" charset="0"/>
              </a:rPr>
              <a:t>En México la Pontificia Unión Misional (PUM) asumió la recomendación de difundir el movimiento.</a:t>
            </a:r>
          </a:p>
          <a:p>
            <a:pPr algn="just"/>
            <a:r>
              <a:rPr lang="es-MX" sz="4000" dirty="0" smtClean="0">
                <a:latin typeface="Corbel" panose="020B0503020204020204" pitchFamily="34" charset="0"/>
              </a:rPr>
              <a:t>Desde 1942, en nuestro país la UEM trata de hacerse presente en las situaciones difíciles de la vida acompañando a quienes sufren para que estos sean verdaderos “apóstoles del dolor”.</a:t>
            </a:r>
            <a:endParaRPr lang="es-MX" sz="4000" dirty="0" smtClean="0">
              <a:latin typeface="Corbel" panose="020B0503020204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7" y="3949895"/>
            <a:ext cx="1230779" cy="173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9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89041" y="25355"/>
            <a:ext cx="98198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UNIÓN DE ENFERMOS MISIONEROS</a:t>
            </a:r>
            <a:endParaRPr lang="es-E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712892" y="1968234"/>
            <a:ext cx="102754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400" b="1" dirty="0" smtClean="0">
                <a:latin typeface="+mj-lt"/>
              </a:rPr>
              <a:t>Afilia </a:t>
            </a:r>
            <a:r>
              <a:rPr lang="es-MX" sz="4400" dirty="0" smtClean="0">
                <a:latin typeface="+mj-lt"/>
              </a:rPr>
              <a:t>a</a:t>
            </a:r>
            <a:r>
              <a:rPr lang="es-MX" sz="4400" b="1" dirty="0" smtClean="0">
                <a:latin typeface="+mj-lt"/>
              </a:rPr>
              <a:t> </a:t>
            </a:r>
            <a:r>
              <a:rPr lang="es-MX" sz="4400" dirty="0">
                <a:latin typeface="+mj-lt"/>
              </a:rPr>
              <a:t>niños, adolescentes, jóvenes, adultos, ancianos, sacerdotes y religiosos (as), enfermos crónicos y con capacidades diferentes de todas las </a:t>
            </a:r>
            <a:r>
              <a:rPr lang="es-MX" sz="4400" dirty="0" smtClean="0">
                <a:latin typeface="+mj-lt"/>
              </a:rPr>
              <a:t>edades, que </a:t>
            </a:r>
            <a:r>
              <a:rPr lang="es-MX" sz="4400" dirty="0">
                <a:latin typeface="+mj-lt"/>
              </a:rPr>
              <a:t>desean unir sus sufrimientos a la pasión de Cristo en bien de las misiones</a:t>
            </a:r>
            <a:r>
              <a:rPr lang="es-MX" sz="4400" dirty="0" smtClean="0">
                <a:latin typeface="+mj-lt"/>
              </a:rPr>
              <a:t>.</a:t>
            </a:r>
            <a:endParaRPr lang="es-MX" sz="4400" dirty="0"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7" y="3949895"/>
            <a:ext cx="1230779" cy="173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6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89041" y="25355"/>
            <a:ext cx="98198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UNIÓN DE ENFERMOS MISIONEROS</a:t>
            </a:r>
            <a:endParaRPr lang="es-E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738650" y="1659139"/>
            <a:ext cx="102754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400" dirty="0" smtClean="0"/>
              <a:t>Por tanto, en </a:t>
            </a:r>
            <a:r>
              <a:rPr lang="es-MX" sz="4400" dirty="0"/>
              <a:t>esta unión misionera, el </a:t>
            </a:r>
            <a:r>
              <a:rPr lang="es-MX" sz="4400" b="1" u="sng" dirty="0"/>
              <a:t>Agente</a:t>
            </a:r>
            <a:r>
              <a:rPr lang="es-MX" sz="4400" dirty="0"/>
              <a:t> de Pastoral es el mismo enfermo, que se convierte en un Misionero en activo por el ofrecimiento de sus propios sufrimientos, unidos a la Cruz de </a:t>
            </a:r>
            <a:r>
              <a:rPr lang="es-MX" sz="4400" dirty="0" smtClean="0"/>
              <a:t>Cristo, a favor de la obra de evangelización de la Iglesia.</a:t>
            </a:r>
            <a:endParaRPr lang="es-MX" sz="4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7" y="3949895"/>
            <a:ext cx="1230779" cy="173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4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89041" y="25355"/>
            <a:ext cx="98198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UNIÓN DE ENFERMOS MISIONEROS</a:t>
            </a:r>
            <a:endParaRPr lang="es-E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712892" y="1968234"/>
            <a:ext cx="102754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400" dirty="0"/>
              <a:t>El dolor como un medio eficaz de </a:t>
            </a:r>
            <a:r>
              <a:rPr lang="es-MX" sz="4400" dirty="0" smtClean="0"/>
              <a:t>santificación, se traduce, no sólo en un lema, sino en un estilo de vida, en espiritualidad de quien sufre:</a:t>
            </a:r>
            <a:endParaRPr lang="es-MX" sz="4400" dirty="0"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7" y="3949895"/>
            <a:ext cx="1230779" cy="173220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18196" y="4910552"/>
            <a:ext cx="94144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i="1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“¡Viva mi cruz y yo en ella con Jesús!</a:t>
            </a:r>
            <a:r>
              <a:rPr lang="es-ES" sz="5400" b="1" i="1" spc="50" dirty="0" smtClean="0">
                <a:ln w="9525" cmpd="sng">
                  <a:solidFill>
                    <a:schemeClr val="bg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s-ES" sz="5400" b="1" i="1" cap="none" spc="50" dirty="0">
              <a:ln w="9525" cmpd="sng">
                <a:solidFill>
                  <a:schemeClr val="bg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76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63283" y="218540"/>
            <a:ext cx="98198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CONCEPCIÓN CRISTIANA DEL DOLOR</a:t>
            </a:r>
            <a:endParaRPr lang="es-E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377659" y="1942478"/>
            <a:ext cx="717391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4400" dirty="0"/>
              <a:t>Si Dios es amor y omnipotencia,</a:t>
            </a:r>
            <a:r>
              <a:rPr lang="es-MX" sz="4400" i="1" dirty="0"/>
              <a:t> ¿por qué permite el dolor en el mundo?, ¿por qué no elimina el sufrimiento, haciendo que todas sus criaturas sean felices? </a:t>
            </a:r>
            <a:endParaRPr lang="es-MX" sz="4400" dirty="0" smtClean="0">
              <a:latin typeface="Corbel" panose="020B0503020204020204" pitchFamily="34" charset="0"/>
            </a:endParaRPr>
          </a:p>
        </p:txBody>
      </p:sp>
      <p:pic>
        <p:nvPicPr>
          <p:cNvPr id="2050" name="Picture 2" descr="Resultado de imagen para sufrimien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768" y="1942478"/>
            <a:ext cx="2837042" cy="480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45" y="3644966"/>
            <a:ext cx="1614938" cy="227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 t="-112" r="6852"/>
          <a:stretch/>
        </p:blipFill>
        <p:spPr bwMode="auto">
          <a:xfrm rot="21173273">
            <a:off x="3882503" y="804449"/>
            <a:ext cx="4205062" cy="55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7" y="3679868"/>
            <a:ext cx="1963916" cy="276403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 rot="4967828">
            <a:off x="6790245" y="2314454"/>
            <a:ext cx="5527214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50" dirty="0" smtClean="0">
                <a:ln w="38100" cmpd="sng">
                  <a:solidFill>
                    <a:schemeClr val="bg1"/>
                  </a:solidFill>
                  <a:prstDash val="solid"/>
                </a:ln>
                <a:effectLst/>
                <a:latin typeface="Castelani" panose="02000500000000000000" pitchFamily="2" charset="0"/>
                <a:cs typeface="Times New Roman" panose="02020603050405020304" pitchFamily="18" charset="0"/>
              </a:rPr>
              <a:t>¡Gracias!</a:t>
            </a:r>
            <a:endParaRPr lang="es-ES" sz="9600" b="1" cap="none" spc="50" dirty="0">
              <a:ln w="38100" cmpd="sng">
                <a:solidFill>
                  <a:schemeClr val="bg1"/>
                </a:solidFill>
                <a:prstDash val="solid"/>
              </a:ln>
              <a:effectLst/>
              <a:latin typeface="Castelani" panose="020005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94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42" y="4047228"/>
            <a:ext cx="1168982" cy="164523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789041" y="141266"/>
            <a:ext cx="98198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CONCEPCIÓN CRISTIANA DEL DOLOR</a:t>
            </a:r>
            <a:endParaRPr lang="es-E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712513" y="1813688"/>
            <a:ext cx="100053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>
                <a:latin typeface="Corbel" panose="020B0503020204020204" pitchFamily="34" charset="0"/>
                <a:cs typeface="Arial" panose="020B0604020202020204" pitchFamily="34" charset="0"/>
              </a:rPr>
              <a:t>Dios al crear al hombre, por un don gratuito, le había eximido de aquella ley natural que en todo cuerpo vivo y corpóreo instituye. En su destino no había querido introducir el dolor y la muerte. El pecado los introduce.</a:t>
            </a:r>
          </a:p>
        </p:txBody>
      </p:sp>
      <p:pic>
        <p:nvPicPr>
          <p:cNvPr id="3074" name="Picture 2" descr="Resultado de imagen para adan y ev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07"/>
          <a:stretch/>
        </p:blipFill>
        <p:spPr bwMode="auto">
          <a:xfrm>
            <a:off x="9028088" y="5055753"/>
            <a:ext cx="2919211" cy="176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02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89041" y="25355"/>
            <a:ext cx="98198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CONCEPCIÓN CRISTIANA DEL DOLOR</a:t>
            </a:r>
            <a:endParaRPr lang="es-E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545465" y="1749293"/>
            <a:ext cx="102754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000" dirty="0" smtClean="0"/>
              <a:t>Sin embargo, </a:t>
            </a:r>
            <a:r>
              <a:rPr lang="es-MX" sz="4000" dirty="0" smtClean="0"/>
              <a:t>más </a:t>
            </a:r>
            <a:r>
              <a:rPr lang="es-MX" sz="4000" dirty="0"/>
              <a:t>allá del dolor y del pecado, en todos los casos, interviene Dios para transformarlos </a:t>
            </a:r>
            <a:r>
              <a:rPr lang="es-MX" sz="4000" dirty="0" smtClean="0"/>
              <a:t>en </a:t>
            </a:r>
            <a:r>
              <a:rPr lang="es-MX" sz="4000" dirty="0"/>
              <a:t>bien de los que </a:t>
            </a:r>
            <a:r>
              <a:rPr lang="es-MX" sz="4000" dirty="0" smtClean="0"/>
              <a:t>ama</a:t>
            </a:r>
            <a:r>
              <a:rPr lang="es-MX" sz="4000" dirty="0" smtClean="0"/>
              <a:t>.</a:t>
            </a:r>
          </a:p>
          <a:p>
            <a:pPr algn="just"/>
            <a:r>
              <a:rPr lang="es-MX" sz="4000" dirty="0" smtClean="0">
                <a:latin typeface="Corbel" panose="020B0503020204020204" pitchFamily="34" charset="0"/>
              </a:rPr>
              <a:t>Es más, “la compasión de Cristo hacia los enfermos y sus numerosas curaciones son un signo maravilloso que Dios ha visitado a su pueblo y de la llegada del Reino” CEC 1503.</a:t>
            </a:r>
            <a:endParaRPr lang="es-MX" sz="4000" dirty="0" smtClean="0">
              <a:latin typeface="Corbel" panose="020B0503020204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7" y="3949895"/>
            <a:ext cx="1230779" cy="173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89041" y="463241"/>
            <a:ext cx="98198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PASTORAL DE LA SALUD</a:t>
            </a:r>
            <a:endParaRPr lang="es-E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622739" y="1684898"/>
            <a:ext cx="102754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000" dirty="0" smtClean="0"/>
              <a:t>El amor de predilección de Cristo hacia los que sufren, hacia los enfermos, no ha cesado, a lo largo de los siglos continúa suscitando la atención muy particular de los cristianos hacia todos los que sufren en su cuerpo y en su alma. Esta atención se traduce en pastoral del enfermo, de la salud. </a:t>
            </a:r>
            <a:endParaRPr lang="es-MX" sz="4000" dirty="0" smtClean="0">
              <a:latin typeface="Corbel" panose="020B0503020204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7" y="3949895"/>
            <a:ext cx="1230779" cy="173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1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01920" y="553389"/>
            <a:ext cx="98198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PASTORAL DE LA SALUD</a:t>
            </a:r>
            <a:endParaRPr lang="es-E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712892" y="1916720"/>
            <a:ext cx="102754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400" dirty="0" smtClean="0"/>
              <a:t>¡Sanad a los enfermos! (</a:t>
            </a:r>
            <a:r>
              <a:rPr lang="es-MX" sz="4400" i="1" dirty="0" smtClean="0"/>
              <a:t>Mt</a:t>
            </a:r>
            <a:r>
              <a:rPr lang="es-MX" sz="4400" dirty="0" smtClean="0"/>
              <a:t> 10, 8). La Iglesia ha recibido esta tarea del Señor e intenta realizarla tanto mediante los cuidados y acompañamiento que proporciona a los enfermos, como por la oración de intercesión con la que los asiste. </a:t>
            </a:r>
            <a:endParaRPr lang="es-MX" sz="4400" dirty="0" smtClean="0">
              <a:latin typeface="Corbel" panose="020B0503020204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7" y="3949895"/>
            <a:ext cx="1230779" cy="173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89041" y="25355"/>
            <a:ext cx="98198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SENTIDO SALVÍFICO DEL SUFRIMIENTO</a:t>
            </a:r>
            <a:endParaRPr lang="es-E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545465" y="1800809"/>
            <a:ext cx="102754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 smtClean="0"/>
              <a:t>El sentido del sufrimiento es verdaderamente sobrenatural y a la vez humano.  Para un cristiano, el sufrimiento y la cruz forman parte del plan de redención. Todo sufrimiento libremente aceptado y ofrecido puede estar lleno de la presencia de Cristo. Contiene una fecundidad misteriosa por ser aportación a lo que falta a la pasión del Señor: “Llevamos siempre y por todas partes en nuestro cuerpo los sufrimientos de la pasión de Jesús, a fin de que la vida de Jesús se manifieste en nuestro cuerpo” (</a:t>
            </a:r>
            <a:r>
              <a:rPr lang="es-MX" sz="3200" i="1" dirty="0" smtClean="0"/>
              <a:t>2Cor</a:t>
            </a:r>
            <a:r>
              <a:rPr lang="es-MX" sz="3200" dirty="0" smtClean="0"/>
              <a:t> 4,10).</a:t>
            </a:r>
            <a:endParaRPr lang="es-MX" sz="3200" dirty="0" smtClean="0">
              <a:latin typeface="Corbel" panose="020B0503020204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7" y="3949895"/>
            <a:ext cx="1230779" cy="173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2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89041" y="25355"/>
            <a:ext cx="98198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SENTIDO SALVÍFICO DEL SUFRIMIENTO</a:t>
            </a:r>
            <a:endParaRPr lang="es-E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545465" y="1800809"/>
            <a:ext cx="102754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000" dirty="0" smtClean="0">
                <a:latin typeface="Corbel" panose="020B0503020204020204" pitchFamily="34" charset="0"/>
              </a:rPr>
              <a:t>San Juan Pablo II, exhortaba en la Jornada Mundial de las Misiones de 1984:</a:t>
            </a:r>
          </a:p>
          <a:p>
            <a:pPr algn="just"/>
            <a:r>
              <a:rPr lang="es-MX" sz="4000" dirty="0" smtClean="0">
                <a:latin typeface="Corbel" panose="020B0503020204020204" pitchFamily="34" charset="0"/>
              </a:rPr>
              <a:t>“Quisiera exhortar vivamente a todos los fieles a valorizar el dolor en sus múltiples formas, uniéndolo al sacrificio de la cruz por la evangelización, es decir, por la redención de todos los que aún no conocen aún a Cristo”.</a:t>
            </a:r>
            <a:endParaRPr lang="es-MX" sz="4000" dirty="0" smtClean="0">
              <a:latin typeface="Corbel" panose="020B0503020204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7" y="3949895"/>
            <a:ext cx="1230779" cy="173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7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89041" y="25355"/>
            <a:ext cx="98198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UNIÓN DE ENFERMOS MISIONEROS</a:t>
            </a:r>
            <a:endParaRPr lang="es-E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545465" y="1903841"/>
            <a:ext cx="102754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400" b="1" dirty="0" smtClean="0">
                <a:latin typeface="Corbel" panose="020B0503020204020204" pitchFamily="34" charset="0"/>
              </a:rPr>
              <a:t>Orígenes</a:t>
            </a:r>
            <a:endParaRPr lang="es-MX" sz="4400" dirty="0" smtClean="0">
              <a:latin typeface="Corbel" panose="020B0503020204020204" pitchFamily="34" charset="0"/>
            </a:endParaRPr>
          </a:p>
          <a:p>
            <a:pPr algn="just"/>
            <a:r>
              <a:rPr lang="es-MX" sz="4400" dirty="0" smtClean="0">
                <a:latin typeface="Corbel" panose="020B0503020204020204" pitchFamily="34" charset="0"/>
              </a:rPr>
              <a:t>El origen remoto de esta Unión está al pie de la Cruz, cuando Jesús se ofreció por la salvación de todos los hombres y su madre, la Virgen María, se asoció a esta oblación, convirtiéndose en corredentora. </a:t>
            </a:r>
            <a:endParaRPr lang="es-MX" sz="4400" dirty="0" smtClean="0">
              <a:latin typeface="Corbel" panose="020B0503020204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7" y="3949895"/>
            <a:ext cx="1230779" cy="173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5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270</TotalTime>
  <Words>1013</Words>
  <Application>Microsoft Office PowerPoint</Application>
  <PresentationFormat>Panorámica</PresentationFormat>
  <Paragraphs>55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Castelani</vt:lpstr>
      <vt:lpstr>Corbel</vt:lpstr>
      <vt:lpstr>Times New Roman</vt:lpstr>
      <vt:lpstr>Parallax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Administrador</dc:creator>
  <cp:lastModifiedBy>Administrador</cp:lastModifiedBy>
  <cp:revision>22</cp:revision>
  <dcterms:created xsi:type="dcterms:W3CDTF">2017-02-09T21:11:33Z</dcterms:created>
  <dcterms:modified xsi:type="dcterms:W3CDTF">2017-02-10T05:22:43Z</dcterms:modified>
</cp:coreProperties>
</file>