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57" r:id="rId3"/>
    <p:sldId id="273" r:id="rId4"/>
    <p:sldId id="274" r:id="rId5"/>
    <p:sldId id="275" r:id="rId6"/>
    <p:sldId id="276" r:id="rId7"/>
    <p:sldId id="277" r:id="rId8"/>
    <p:sldId id="272" r:id="rId9"/>
    <p:sldId id="267" r:id="rId10"/>
    <p:sldId id="269" r:id="rId11"/>
    <p:sldId id="270" r:id="rId12"/>
    <p:sldId id="266" r:id="rId13"/>
    <p:sldId id="271" r:id="rId14"/>
    <p:sldId id="258" r:id="rId15"/>
    <p:sldId id="259" r:id="rId16"/>
    <p:sldId id="260" r:id="rId17"/>
    <p:sldId id="261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465798" y="2599362"/>
            <a:ext cx="8137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LA PASTORAL DE ADOLESCENTES Y J</a:t>
            </a:r>
            <a:r>
              <a:rPr lang="es-ES" sz="3200" dirty="0" smtClean="0">
                <a:latin typeface="Arial" charset="0"/>
                <a:ea typeface="Arial" charset="0"/>
                <a:cs typeface="Arial" charset="0"/>
              </a:rPr>
              <a:t>ÓVENES</a:t>
            </a:r>
          </a:p>
          <a:p>
            <a:pPr algn="ctr"/>
            <a:r>
              <a:rPr lang="es-ES" sz="3200" dirty="0" smtClean="0">
                <a:latin typeface="Arial" charset="0"/>
                <a:ea typeface="Arial" charset="0"/>
                <a:cs typeface="Arial" charset="0"/>
              </a:rPr>
              <a:t>CON SENTIDO MISIONERO</a:t>
            </a:r>
            <a:endParaRPr lang="es-ES_tradnl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6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2207" y="4407614"/>
            <a:ext cx="9791271" cy="1962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No </a:t>
            </a:r>
            <a:r>
              <a:rPr lang="es-ES_tradnl" sz="2800" dirty="0">
                <a:latin typeface="Arial" charset="0"/>
                <a:ea typeface="Arial" charset="0"/>
                <a:cs typeface="Arial" charset="0"/>
              </a:rPr>
              <a:t>solo son misioneros dentro de su parroquia, sino buenos animadores misioneros en su propia comunidad, su escuela y sus ambientes. </a:t>
            </a:r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18" y="704279"/>
            <a:ext cx="90170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49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8369" y="1294544"/>
            <a:ext cx="4304871" cy="48855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Por </a:t>
            </a:r>
            <a:r>
              <a:rPr lang="es-ES_tradnl" sz="2800" dirty="0">
                <a:latin typeface="Arial" charset="0"/>
                <a:ea typeface="Arial" charset="0"/>
                <a:cs typeface="Arial" charset="0"/>
              </a:rPr>
              <a:t>esto, la proyección misionera de la PAJ será evangelizando y haciendo animación misionera en su programa de formación y espiritualidad. </a:t>
            </a:r>
          </a:p>
          <a:p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167" r="11822"/>
          <a:stretch/>
        </p:blipFill>
        <p:spPr>
          <a:xfrm>
            <a:off x="5537647" y="753763"/>
            <a:ext cx="6201271" cy="55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80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1872" y="457200"/>
            <a:ext cx="8595360" cy="598067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MX" sz="3600" dirty="0" smtClean="0">
                <a:latin typeface="Arial" charset="0"/>
                <a:ea typeface="Arial" charset="0"/>
                <a:cs typeface="Arial" charset="0"/>
              </a:rPr>
              <a:t>Aparecida, </a:t>
            </a:r>
            <a:r>
              <a:rPr lang="es-MX" sz="3600" dirty="0">
                <a:latin typeface="Arial" charset="0"/>
                <a:ea typeface="Arial" charset="0"/>
                <a:cs typeface="Arial" charset="0"/>
              </a:rPr>
              <a:t>reconoce en la juventud el “enorme potencial para el presente y el futuro de la Iglesia y de nuestros pueblos, como discípulos y misioneros del Señor Jesús” y afirma que los jóvenes “son sensibles a descubrir su vocación a ser amigos y discípulos de Cristo.” Y “están llamados a ser *centinelas del mañana*, comprometiéndose en la renovación del mundo a la luz del Plan de Dios”.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2684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1872" y="457200"/>
            <a:ext cx="8595360" cy="5980670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MX" sz="3600" dirty="0" smtClean="0">
                <a:latin typeface="Arial" charset="0"/>
                <a:ea typeface="Arial" charset="0"/>
                <a:cs typeface="Arial" charset="0"/>
              </a:rPr>
              <a:t>Y </a:t>
            </a:r>
            <a:r>
              <a:rPr lang="es-MX" sz="3600" dirty="0">
                <a:latin typeface="Arial" charset="0"/>
                <a:ea typeface="Arial" charset="0"/>
                <a:cs typeface="Arial" charset="0"/>
              </a:rPr>
              <a:t>ante los desafíos propone las siguientes líneas de acción: “</a:t>
            </a:r>
            <a:r>
              <a:rPr lang="es-MX" sz="36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renovar</a:t>
            </a:r>
            <a:r>
              <a:rPr lang="es-MX" sz="3600" dirty="0">
                <a:latin typeface="Arial" charset="0"/>
                <a:ea typeface="Arial" charset="0"/>
                <a:cs typeface="Arial" charset="0"/>
              </a:rPr>
              <a:t>, en estrecha unión con la familia, de manera eficaz y realista</a:t>
            </a:r>
            <a:r>
              <a:rPr lang="es-MX" sz="3600" dirty="0" smtClean="0">
                <a:latin typeface="Arial" charset="0"/>
                <a:ea typeface="Arial" charset="0"/>
                <a:cs typeface="Arial" charset="0"/>
              </a:rPr>
              <a:t>,, </a:t>
            </a:r>
            <a:r>
              <a:rPr lang="es-MX" sz="3600" dirty="0">
                <a:latin typeface="Arial" charset="0"/>
                <a:ea typeface="Arial" charset="0"/>
                <a:cs typeface="Arial" charset="0"/>
              </a:rPr>
              <a:t>en continuidad con </a:t>
            </a:r>
            <a:r>
              <a:rPr lang="es-MX" sz="3600" dirty="0" smtClean="0">
                <a:latin typeface="Arial" charset="0"/>
                <a:ea typeface="Arial" charset="0"/>
                <a:cs typeface="Arial" charset="0"/>
              </a:rPr>
              <a:t>las</a:t>
            </a:r>
            <a:r>
              <a:rPr lang="es-MX" sz="36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la opción preferencial por los jóvenes</a:t>
            </a:r>
            <a:r>
              <a:rPr lang="es-MX" sz="3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MX" sz="3600" dirty="0">
                <a:latin typeface="Arial" charset="0"/>
                <a:ea typeface="Arial" charset="0"/>
                <a:cs typeface="Arial" charset="0"/>
              </a:rPr>
              <a:t>Conferencias Generales anteriores, dando nuevo impulso a la Pastoral de Juventud en las comunidades eclesiales (diócesis, parroquias, movimientos, etc.)”.</a:t>
            </a:r>
            <a:endParaRPr lang="es-ES_tradnl" sz="3600" dirty="0">
              <a:latin typeface="Arial" charset="0"/>
              <a:ea typeface="Arial" charset="0"/>
              <a:cs typeface="Arial" charset="0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2940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5688" y="0"/>
            <a:ext cx="10427620" cy="553758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MX" sz="2800" dirty="0">
                <a:latin typeface="Arial" charset="0"/>
                <a:ea typeface="Arial" charset="0"/>
                <a:cs typeface="Arial" charset="0"/>
              </a:rPr>
              <a:t>La vida de los y las jóvenes transcurre en distintos contextos (en la calle, en los barrios, en los colegios y universidades, en los poblados indígenas y rurales, en los centros comerciales, en los sitios de internet, en las discotecas, en las plazas públicas, en diversos lugares de trabajo y tantos otros espacios), esto nos lleva a preguntarnos </a:t>
            </a:r>
            <a:r>
              <a:rPr lang="es-MX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¿En cuáles espacios estamos desarrollando los procesos de nuestra pastoral juvenil? ¿Éstos nos están llevando al encuentro con los y las jóvenes?</a:t>
            </a:r>
            <a:endParaRPr lang="es-ES_tradnl" sz="28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8367"/>
          <a:stretch/>
        </p:blipFill>
        <p:spPr>
          <a:xfrm>
            <a:off x="3002691" y="3587702"/>
            <a:ext cx="6017741" cy="32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59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0703" y="815545"/>
            <a:ext cx="10639167" cy="586945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MX" sz="3300" dirty="0">
                <a:latin typeface="Arial" charset="0"/>
                <a:ea typeface="Arial" charset="0"/>
                <a:cs typeface="Arial" charset="0"/>
              </a:rPr>
              <a:t>A partir de estos y otros cuestionamientos, la pastoral juvenil siente la necesidad de moverse al encuentro de </a:t>
            </a:r>
            <a:r>
              <a:rPr lang="es-MX" sz="3300" dirty="0" smtClean="0">
                <a:latin typeface="Arial" charset="0"/>
                <a:ea typeface="Arial" charset="0"/>
                <a:cs typeface="Arial" charset="0"/>
              </a:rPr>
              <a:t>las </a:t>
            </a:r>
            <a:r>
              <a:rPr lang="es-MX" sz="3300" dirty="0">
                <a:latin typeface="Arial" charset="0"/>
                <a:ea typeface="Arial" charset="0"/>
                <a:cs typeface="Arial" charset="0"/>
              </a:rPr>
              <a:t>situaciones vitales de la juventud para, como Jesús en el camino de Emaús, ponernos en camino con ellos, escuchar de lo que van hablando, hacerles preguntas, cuestionarnos con ellos y proponerles un encuentro que llene de sentido sus vidas.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22504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365759"/>
            <a:ext cx="9692640" cy="1771265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La vida de Jesucristo en los discípulos y misioneros jóvenes</a:t>
            </a:r>
            <a:r>
              <a:rPr lang="es-ES_tradnl" dirty="0"/>
              <a:t/>
            </a:r>
            <a:br>
              <a:rPr lang="es-ES_tradnl" dirty="0"/>
            </a:b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65419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sz="2800" dirty="0">
                <a:latin typeface="Arial" charset="0"/>
                <a:ea typeface="Arial" charset="0"/>
                <a:cs typeface="Arial" charset="0"/>
              </a:rPr>
              <a:t>La segunda parte del documento “La vida de Jesucristo en los discípulos y misioneros” resume un conjunto de criterios, sobre todo bíblico-teológicos, centrados en Jesucristo que vive en la experiencia vital del discipulado y la misión eclesial, que se explicitan para discernir la realidad expuesta anteriormente</a:t>
            </a:r>
            <a:r>
              <a:rPr lang="es-MX" sz="28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 algn="just">
              <a:buNone/>
            </a:pPr>
            <a:endParaRPr lang="es-ES_tradnl" sz="2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r>
              <a:rPr lang="es-MX" sz="2800" dirty="0" smtClean="0">
                <a:latin typeface="Arial" charset="0"/>
                <a:ea typeface="Arial" charset="0"/>
                <a:cs typeface="Arial" charset="0"/>
              </a:rPr>
              <a:t>En </a:t>
            </a:r>
            <a:r>
              <a:rPr lang="es-MX" sz="2800" dirty="0">
                <a:latin typeface="Arial" charset="0"/>
                <a:ea typeface="Arial" charset="0"/>
                <a:cs typeface="Arial" charset="0"/>
              </a:rPr>
              <a:t>el caso específico de los jóvenes, el DA muestra varios tipos de criterios de juicio para iluminar su situación y discernirla. Algunos son criterios de sentido común, algunos filosóficos y otros bíblico-teológicos, a nosotros nos interesan estos últimos.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1039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1872" y="729466"/>
            <a:ext cx="8595360" cy="545067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MX" sz="2800" b="1" dirty="0">
                <a:latin typeface="Arial" charset="0"/>
                <a:ea typeface="Arial" charset="0"/>
                <a:cs typeface="Arial" charset="0"/>
              </a:rPr>
              <a:t>La visión integral del ser humano, esta ilustrada por DA 280: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MX" sz="2800" dirty="0">
                <a:latin typeface="Arial" charset="0"/>
                <a:ea typeface="Arial" charset="0"/>
                <a:cs typeface="Arial" charset="0"/>
              </a:rPr>
              <a:t>La formación abarca diversas dimensiones que deberán ser integradas armónicamente a lo largo de todo el proceso formativo. Se trata de la dimensión humana comunitaria, espiritual, intelectual y pastoral-misionera.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MX" sz="2800" b="1" dirty="0">
                <a:latin typeface="Arial" charset="0"/>
                <a:ea typeface="Arial" charset="0"/>
                <a:cs typeface="Arial" charset="0"/>
              </a:rPr>
              <a:t>a) La Dimensión Humana y Comunitaria</a:t>
            </a:r>
            <a:r>
              <a:rPr lang="es-MX" sz="2800" dirty="0">
                <a:latin typeface="Arial" charset="0"/>
                <a:ea typeface="Arial" charset="0"/>
                <a:cs typeface="Arial" charset="0"/>
              </a:rPr>
              <a:t>. Tiende a acompañar procesos de formación que lleven a asumir la propia historia y a sanarla, en orden a volverse capaces de vivir como cristianos en un mundo plural, con equilibrio, fortaleza, serenidad y libertad interior. Se trata de desarrollar personalidades que maduren en el contacto con la realidad y abiertas al Misterio.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58368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74228" y="1248032"/>
            <a:ext cx="8595360" cy="435133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MX" sz="2800" b="1" dirty="0">
                <a:latin typeface="Arial" charset="0"/>
                <a:ea typeface="Arial" charset="0"/>
                <a:cs typeface="Arial" charset="0"/>
              </a:rPr>
              <a:t>b) La Dimensión Espiritual.</a:t>
            </a:r>
            <a:r>
              <a:rPr lang="es-MX" sz="2800" dirty="0">
                <a:latin typeface="Arial" charset="0"/>
                <a:ea typeface="Arial" charset="0"/>
                <a:cs typeface="Arial" charset="0"/>
              </a:rPr>
              <a:t> Es la dimensión formativa que funda el ser cristiano en la experiencia de Dios manifestado en Jesús y que lo conduce por el Espíritu a través de los senderos de una maduración profunda. Por medio de los diversos carismas se arraiga la persona en el camino de vida y de servicio propuesto por Cristo, con un estilo personal. Permite adherirse de corazón por la fe, como la Virgen María, a los caminos gozosos, luminosos, dolorosos y gloriosos de su Maestro y Señor.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64928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2551" y="778476"/>
            <a:ext cx="10416745" cy="540166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MX" sz="2800" b="1" dirty="0">
                <a:latin typeface="Arial" charset="0"/>
                <a:ea typeface="Arial" charset="0"/>
                <a:cs typeface="Arial" charset="0"/>
              </a:rPr>
              <a:t>c) La Dimensión Intelectual</a:t>
            </a:r>
            <a:r>
              <a:rPr lang="es-MX" sz="2800" dirty="0">
                <a:latin typeface="Arial" charset="0"/>
                <a:ea typeface="Arial" charset="0"/>
                <a:cs typeface="Arial" charset="0"/>
              </a:rPr>
              <a:t>. </a:t>
            </a:r>
            <a:endParaRPr lang="es-MX" sz="28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MX" sz="2800" dirty="0" smtClean="0">
                <a:latin typeface="Arial" charset="0"/>
                <a:ea typeface="Arial" charset="0"/>
                <a:cs typeface="Arial" charset="0"/>
              </a:rPr>
              <a:t>El </a:t>
            </a:r>
            <a:r>
              <a:rPr lang="es-MX" sz="2800" dirty="0">
                <a:latin typeface="Arial" charset="0"/>
                <a:ea typeface="Arial" charset="0"/>
                <a:cs typeface="Arial" charset="0"/>
              </a:rPr>
              <a:t>encuentro con Cristo, Palabra hecha Carne, potencia el dinamismo de la razón que busca el significado de la realidad y se abre al Misterio. Se expresa en una reflexión seria, puesta constantemente al día a través del estudio que abre la inteligencia, con la luz de la fe, a la verdad. También capacita para el discernimiento, el juicio crítico y el diálogo sobre la realidad y la cultura. Asegura de una manera especial el conocimiento bíblico teológico y de las ciencias humanas para adquirir la necesaria competencia en vista de los servicios eclesiales que se requieran y para la adecuada presencia en la vida secular.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0504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52397" y="1966424"/>
            <a:ext cx="7040710" cy="3781492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2800"/>
              <a:t>El </a:t>
            </a:r>
            <a:r>
              <a:rPr lang="es-ES_tradnl" sz="2800" smtClean="0"/>
              <a:t>Papa Francisco </a:t>
            </a:r>
            <a:r>
              <a:rPr lang="es-ES_tradnl" sz="2800" dirty="0"/>
              <a:t>explicó que el misionero es aquel “que se hace servidor del Dios-que-habla, que quiere hablar a los hombres y a las mujeres de hoy, como Jesús hablaba a los de su tiempo, y </a:t>
            </a:r>
            <a:r>
              <a:rPr lang="es-ES_tradnl" sz="2800" b="1" dirty="0"/>
              <a:t>conquistaba el corazón de la gente</a:t>
            </a:r>
            <a:r>
              <a:rPr lang="es-ES_tradnl" sz="2800" dirty="0"/>
              <a:t> que venía a escucharlo desde cualquier parte y quedaba maravillada escuchando sus enseñanzas”.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3852397" y="420130"/>
            <a:ext cx="7040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b="1" dirty="0" err="1" smtClean="0">
                <a:solidFill>
                  <a:srgbClr val="C00000"/>
                </a:solidFill>
              </a:rPr>
              <a:t>Qui</a:t>
            </a:r>
            <a:r>
              <a:rPr lang="es-ES" sz="4400" b="1" dirty="0" err="1" smtClean="0">
                <a:solidFill>
                  <a:srgbClr val="C00000"/>
                </a:solidFill>
              </a:rPr>
              <a:t>én</a:t>
            </a:r>
            <a:r>
              <a:rPr lang="es-ES" sz="4400" b="1" dirty="0" smtClean="0">
                <a:solidFill>
                  <a:srgbClr val="C00000"/>
                </a:solidFill>
              </a:rPr>
              <a:t> es un misionero?</a:t>
            </a:r>
            <a:endParaRPr lang="es-ES_tradnl" sz="4400" b="1" dirty="0">
              <a:solidFill>
                <a:srgbClr val="C0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7507" t="1621" r="15646" b="5405"/>
          <a:stretch/>
        </p:blipFill>
        <p:spPr>
          <a:xfrm>
            <a:off x="308919" y="967554"/>
            <a:ext cx="3373396" cy="469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52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9621" y="691978"/>
            <a:ext cx="10206681" cy="548815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MX" sz="2800" b="1" dirty="0">
                <a:latin typeface="Arial" charset="0"/>
                <a:ea typeface="Arial" charset="0"/>
                <a:cs typeface="Arial" charset="0"/>
              </a:rPr>
              <a:t>d) La Dimensión Pastoral y Misionera</a:t>
            </a:r>
            <a:r>
              <a:rPr lang="es-MX" sz="2800" dirty="0">
                <a:latin typeface="Arial" charset="0"/>
                <a:ea typeface="Arial" charset="0"/>
                <a:cs typeface="Arial" charset="0"/>
              </a:rPr>
              <a:t>. Un auténtico camino cristiano llena de alegría y esperanza el corazón y mueve al creyente a anunciar a Cristo de manera constante en su vida y en su ambiente. Proyecta hacia la misión de formar discípulos misioneros al servicio del mundo. Habilita para proponer proyectos y estilos de vida cristiana atrayentes, con intervenciones orgánicas y de colaboración fraterna con todos los miembros de la comunidad. Contribuye a integrar evangelización y pedagogía, comunicando vida y ofreciendo itinerarios pastorales acordes con la madurez cristiana, la edad y otras condiciones propias de las personas o de los grupos.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s-MX" sz="2800" dirty="0">
                <a:latin typeface="Arial" charset="0"/>
                <a:ea typeface="Arial" charset="0"/>
                <a:cs typeface="Arial" charset="0"/>
              </a:rPr>
              <a:t>Incentiva la responsabilidad de los laicos en el mundo para construir el Reino de Dios. Despierta una inquietud constante por los alejados y por los que ignoran al Señor en sus vidas.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650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4778" y="308594"/>
            <a:ext cx="7795741" cy="37814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2800" i="1" dirty="0">
                <a:solidFill>
                  <a:srgbClr val="C00000"/>
                </a:solidFill>
              </a:rPr>
              <a:t>La Misión general de todo bautizado</a:t>
            </a:r>
            <a:r>
              <a:rPr lang="es-ES_tradnl" sz="2800" dirty="0">
                <a:solidFill>
                  <a:srgbClr val="C00000"/>
                </a:solidFill>
              </a:rPr>
              <a:t>: </a:t>
            </a:r>
            <a:r>
              <a:rPr lang="es-ES_tradnl" sz="2800" dirty="0"/>
              <a:t>Decimos que la Iglesia es Misionera porque ha recibido de Jesucristo el encargo (misión) de evangelizar, es decir, de hacer que toda la humanidad conozca a Jesucristo y viva en comunión con El y su Evangelio. Todos los miembros de la Iglesia, participan de esta misión, en tanto que con su testimonio de vida cristiana proclamen con su vida y sus acciones a Jesucristo a los demás. En este sentido amplio del término misión, es que se afirma que "todo cristiano es misionero en virtud del bautismo recibido" (cfr. </a:t>
            </a:r>
            <a:r>
              <a:rPr lang="es-ES_tradnl" sz="2800" dirty="0" err="1"/>
              <a:t>Rmi</a:t>
            </a:r>
            <a:r>
              <a:rPr lang="es-ES_tradnl" sz="2800" dirty="0"/>
              <a:t> 71). </a:t>
            </a:r>
            <a:endParaRPr lang="es-ES_tradnl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0" y="1551803"/>
            <a:ext cx="4064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6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2487" y="691654"/>
            <a:ext cx="10374123" cy="37814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2800" dirty="0"/>
              <a:t>En este mismo sentido, cualquier cristiano estaría cumpliendo con su misión con el simple hecho de ser un buen cristiano, porque estaría anunciando a Jesucristo con su vida en su familia, en su trabajo, etc. De la misma manera, podría decirse que todo lo que hace la Iglesia está ordenado a dar cumplimiento a esta misión.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89055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74292" y="481589"/>
            <a:ext cx="6635578" cy="37814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2800" i="1" dirty="0">
                <a:solidFill>
                  <a:srgbClr val="C00000"/>
                </a:solidFill>
              </a:rPr>
              <a:t>La Misión específica o Actividad Misionera propiamente dicha</a:t>
            </a:r>
            <a:r>
              <a:rPr lang="es-ES_tradnl" sz="2800" dirty="0">
                <a:solidFill>
                  <a:srgbClr val="C00000"/>
                </a:solidFill>
              </a:rPr>
              <a:t>: </a:t>
            </a:r>
            <a:r>
              <a:rPr lang="es-ES_tradnl" sz="2800" dirty="0"/>
              <a:t>Dentro de todas las acciones y actividades que desarrolla la Iglesia, existen algunas que específicamente están orientadas al anuncio del Evangelio a los no creyentes, como así también existen personas que se dedican específicamente a realizar esta tarea concreta. En este sentido, Dios llama particularmente a algunos hombres y mujeres para esta vocación especial.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64905" y="4527279"/>
            <a:ext cx="40094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4400" dirty="0" err="1" smtClean="0">
                <a:solidFill>
                  <a:srgbClr val="C00000"/>
                </a:solidFill>
              </a:rPr>
              <a:t>Misi</a:t>
            </a:r>
            <a:r>
              <a:rPr lang="es-ES" sz="4400" dirty="0" err="1" smtClean="0">
                <a:solidFill>
                  <a:srgbClr val="C00000"/>
                </a:solidFill>
              </a:rPr>
              <a:t>ón</a:t>
            </a:r>
            <a:r>
              <a:rPr lang="es-ES" sz="4400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s-ES" sz="4400" dirty="0" smtClean="0">
                <a:solidFill>
                  <a:srgbClr val="C00000"/>
                </a:solidFill>
              </a:rPr>
              <a:t>es </a:t>
            </a:r>
          </a:p>
          <a:p>
            <a:pPr algn="ctr"/>
            <a:r>
              <a:rPr lang="es-ES" sz="4400" dirty="0" err="1" smtClean="0">
                <a:solidFill>
                  <a:srgbClr val="C00000"/>
                </a:solidFill>
              </a:rPr>
              <a:t>evangelizacion</a:t>
            </a:r>
            <a:endParaRPr lang="es-ES_tradnl" sz="4400" dirty="0">
              <a:solidFill>
                <a:srgbClr val="C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73" t="2883" r="45751" b="22523"/>
          <a:stretch/>
        </p:blipFill>
        <p:spPr>
          <a:xfrm>
            <a:off x="297100" y="246810"/>
            <a:ext cx="3877236" cy="428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97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984" y="1173567"/>
            <a:ext cx="10374123" cy="37814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2800" b="1" dirty="0">
                <a:solidFill>
                  <a:srgbClr val="C00000"/>
                </a:solidFill>
              </a:rPr>
              <a:t>La Misión es un estilo de vida, no una actividad pasajera: </a:t>
            </a:r>
            <a:r>
              <a:rPr lang="es-ES_tradnl" sz="2800" dirty="0"/>
              <a:t>La misión no es "algo que se hace", sino un </a:t>
            </a:r>
            <a:r>
              <a:rPr lang="es-ES_tradnl" sz="2800" b="1" i="1" dirty="0"/>
              <a:t>estilo de vida</a:t>
            </a:r>
            <a:r>
              <a:rPr lang="es-ES_tradnl" sz="2800" dirty="0"/>
              <a:t>. Por ello, requiere del misionero una </a:t>
            </a:r>
            <a:r>
              <a:rPr lang="es-ES_tradnl" sz="2800" b="1" i="1" dirty="0"/>
              <a:t>opción de vida</a:t>
            </a:r>
            <a:r>
              <a:rPr lang="es-ES_tradnl" sz="2800" dirty="0"/>
              <a:t>. Esto quiere decir que, si has decidido ingresar a una congregación o instituto como sacerdote o </a:t>
            </a:r>
            <a:r>
              <a:rPr lang="es-ES_tradnl" sz="2800" dirty="0" err="1"/>
              <a:t>religios</a:t>
            </a:r>
            <a:r>
              <a:rPr lang="es-ES_tradnl" sz="2800" dirty="0"/>
              <a:t>@ has tomado una opción de vida. Si, por otra parte, tu opción de vida es ser laico (no quieres ser sacerdote ni </a:t>
            </a:r>
            <a:r>
              <a:rPr lang="es-ES_tradnl" sz="2800" dirty="0" err="1"/>
              <a:t>religios</a:t>
            </a:r>
            <a:r>
              <a:rPr lang="es-ES_tradnl" sz="2800" dirty="0"/>
              <a:t>@), primero debes tener un </a:t>
            </a:r>
            <a:r>
              <a:rPr lang="es-ES_tradnl" sz="2800" b="1" i="1" dirty="0"/>
              <a:t>proyecto de vida</a:t>
            </a:r>
            <a:r>
              <a:rPr lang="es-ES_tradnl" sz="2800" dirty="0"/>
              <a:t>, dentro del cual estará la misión. </a:t>
            </a:r>
          </a:p>
        </p:txBody>
      </p:sp>
    </p:spTree>
    <p:extLst>
      <p:ext uri="{BB962C8B-B14F-4D97-AF65-F5344CB8AC3E}">
        <p14:creationId xmlns:p14="http://schemas.microsoft.com/office/powerpoint/2010/main" val="52210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984" y="1173567"/>
            <a:ext cx="10374123" cy="37814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2800" dirty="0" smtClean="0"/>
              <a:t>Un </a:t>
            </a:r>
            <a:r>
              <a:rPr lang="es-ES_tradnl" sz="2800" dirty="0"/>
              <a:t>proyecto de vida como laico, implica la decisión de formar (o no) una familia y de tener una profesión u oficio. Esto quiere decir que no es que vas a terminar tus estudios secundarios (o como se llamen en tu país) y vas a "irte de misionero", sino que la cosa es al revés: primero tienes que encaminar tu vida estudiando una carrera, o adquiriendo un oficio.... mientras tanto, te irás formando y viviendo la misión (si es que tu vocación es la misión "en tu propia tierra"), o preparando para un envío misionero a otra tierra (si es que es esa tu vocación).</a:t>
            </a:r>
          </a:p>
        </p:txBody>
      </p:sp>
    </p:spTree>
    <p:extLst>
      <p:ext uri="{BB962C8B-B14F-4D97-AF65-F5344CB8AC3E}">
        <p14:creationId xmlns:p14="http://schemas.microsoft.com/office/powerpoint/2010/main" val="25101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0707" y="320951"/>
            <a:ext cx="8630292" cy="48855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2800" dirty="0">
                <a:latin typeface="Arial" charset="0"/>
                <a:ea typeface="Arial" charset="0"/>
                <a:cs typeface="Arial" charset="0"/>
              </a:rPr>
              <a:t>Es urgente que los adolescentes y jóvenes de la Diócesis den el paso de "ser" discípulos, a "hacer" discípulos para Jesús, enseñando a otros lo que han aprendido de Él. 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349" y="2671280"/>
            <a:ext cx="6931630" cy="389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1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81610" y="626724"/>
            <a:ext cx="4828853" cy="48855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Los </a:t>
            </a:r>
            <a:r>
              <a:rPr lang="es-ES_tradnl" sz="2800" dirty="0">
                <a:latin typeface="Arial" charset="0"/>
                <a:ea typeface="Arial" charset="0"/>
                <a:cs typeface="Arial" charset="0"/>
              </a:rPr>
              <a:t>adolescentes y jóvenes reconocen, en la acción, la misión evangelizadora que han recibido desde el bautismo y la cumplen sirviendo, sobre todo a los demás adolescentes y jóvenes que aún no están insertados en sus comunidades y grupos. </a:t>
            </a:r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189"/>
            <a:ext cx="5671334" cy="42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57640"/>
      </p:ext>
    </p:extLst>
  </p:cSld>
  <p:clrMapOvr>
    <a:masterClrMapping/>
  </p:clrMapOvr>
</p:sld>
</file>

<file path=ppt/theme/theme1.xml><?xml version="1.0" encoding="utf-8"?>
<a:theme xmlns:a="http://schemas.openxmlformats.org/drawingml/2006/main" name="Ver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Vista</Template>
  <TotalTime>78</TotalTime>
  <Words>1455</Words>
  <Application>Microsoft Macintosh PowerPoint</Application>
  <PresentationFormat>Panorámica</PresentationFormat>
  <Paragraphs>32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Century Schoolbook</vt:lpstr>
      <vt:lpstr>Wingdings 2</vt:lpstr>
      <vt:lpstr>Arial</vt:lpstr>
      <vt:lpstr>Ver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vida de Jesucristo en los discípulos y misioneros jóvenes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P. Fernando Cerero Ugarte</dc:creator>
  <cp:lastModifiedBy>P. Fernando Cerero Ugarte</cp:lastModifiedBy>
  <cp:revision>6</cp:revision>
  <dcterms:created xsi:type="dcterms:W3CDTF">2017-02-04T14:58:52Z</dcterms:created>
  <dcterms:modified xsi:type="dcterms:W3CDTF">2017-02-04T16:17:44Z</dcterms:modified>
</cp:coreProperties>
</file>